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4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B393E-76E1-4BD3-BB4D-3FC359598E4C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F2FC0-B656-41C3-AE49-E5E71B0C0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79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77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E4AD-CA02-44D6-8FE0-B8C818C82F2C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244F-B740-46AA-8597-A52FCB4BC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27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E4AD-CA02-44D6-8FE0-B8C818C82F2C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244F-B740-46AA-8597-A52FCB4BC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49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E4AD-CA02-44D6-8FE0-B8C818C82F2C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244F-B740-46AA-8597-A52FCB4BC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102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616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E4AD-CA02-44D6-8FE0-B8C818C82F2C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244F-B740-46AA-8597-A52FCB4BC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38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E4AD-CA02-44D6-8FE0-B8C818C82F2C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244F-B740-46AA-8597-A52FCB4BC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8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E4AD-CA02-44D6-8FE0-B8C818C82F2C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244F-B740-46AA-8597-A52FCB4BC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93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E4AD-CA02-44D6-8FE0-B8C818C82F2C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244F-B740-46AA-8597-A52FCB4BC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58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E4AD-CA02-44D6-8FE0-B8C818C82F2C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244F-B740-46AA-8597-A52FCB4BC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72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E4AD-CA02-44D6-8FE0-B8C818C82F2C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244F-B740-46AA-8597-A52FCB4BC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3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E4AD-CA02-44D6-8FE0-B8C818C82F2C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244F-B740-46AA-8597-A52FCB4BC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8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E4AD-CA02-44D6-8FE0-B8C818C82F2C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244F-B740-46AA-8597-A52FCB4BC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85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EE4AD-CA02-44D6-8FE0-B8C818C82F2C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244F-B740-46AA-8597-A52FCB4BC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32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E29B27C4-C26B-4A0D-8450-77EF046FA962}"/>
              </a:ext>
            </a:extLst>
          </p:cNvPr>
          <p:cNvGraphicFramePr>
            <a:graphicFrameLocks noGrp="1"/>
          </p:cNvGraphicFramePr>
          <p:nvPr/>
        </p:nvGraphicFramePr>
        <p:xfrm>
          <a:off x="146304" y="0"/>
          <a:ext cx="6565392" cy="924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5392">
                  <a:extLst>
                    <a:ext uri="{9D8B030D-6E8A-4147-A177-3AD203B41FA5}">
                      <a16:colId xmlns:a16="http://schemas.microsoft.com/office/drawing/2014/main" val="2245041639"/>
                    </a:ext>
                  </a:extLst>
                </a:gridCol>
              </a:tblGrid>
              <a:tr h="467127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600" b="1" u="sng" dirty="0">
                          <a:latin typeface="Century Gothic" panose="020B0502020202020204" pitchFamily="34" charset="0"/>
                        </a:rPr>
                        <a:t>Tuesday - Homophones</a:t>
                      </a:r>
                      <a:endParaRPr lang="en-GB" sz="1600" b="1" u="sng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0559203"/>
                  </a:ext>
                </a:extLst>
              </a:tr>
              <a:tr h="2920621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1. Circle the correct word to complete each sentence.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7094970"/>
                  </a:ext>
                </a:extLst>
              </a:tr>
              <a:tr h="2802761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2. Choose the correct spelling from the word bank to complete each sentence.</a:t>
                      </a: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  <a:sym typeface="Wingdings" panose="05000000000000000000" pitchFamily="2" charset="2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7254041"/>
                  </a:ext>
                </a:extLst>
              </a:tr>
              <a:tr h="3054291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3. Draw a circle around the word that has been spelt incorrectly in each sentence. Write the correct spelling on the line.</a:t>
                      </a: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5395068"/>
                  </a:ext>
                </a:extLst>
              </a:tr>
            </a:tbl>
          </a:graphicData>
        </a:graphic>
      </p:graphicFrame>
      <p:graphicFrame>
        <p:nvGraphicFramePr>
          <p:cNvPr id="17" name="Table 3">
            <a:extLst>
              <a:ext uri="{FF2B5EF4-FFF2-40B4-BE49-F238E27FC236}">
                <a16:creationId xmlns:a16="http://schemas.microsoft.com/office/drawing/2014/main" id="{A4DF541E-05F3-4FD9-8C9D-C93F4CC14B60}"/>
              </a:ext>
            </a:extLst>
          </p:cNvPr>
          <p:cNvGraphicFramePr>
            <a:graphicFrameLocks noGrp="1"/>
          </p:cNvGraphicFramePr>
          <p:nvPr/>
        </p:nvGraphicFramePr>
        <p:xfrm>
          <a:off x="279126" y="972114"/>
          <a:ext cx="6335748" cy="22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654134650"/>
                    </a:ext>
                  </a:extLst>
                </a:gridCol>
                <a:gridCol w="5436000">
                  <a:extLst>
                    <a:ext uri="{9D8B030D-6E8A-4147-A177-3AD203B41FA5}">
                      <a16:colId xmlns:a16="http://schemas.microsoft.com/office/drawing/2014/main" val="4181146785"/>
                    </a:ext>
                  </a:extLst>
                </a:gridCol>
                <a:gridCol w="143748">
                  <a:extLst>
                    <a:ext uri="{9D8B030D-6E8A-4147-A177-3AD203B41FA5}">
                      <a16:colId xmlns:a16="http://schemas.microsoft.com/office/drawing/2014/main" val="112348493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22262882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For </a:t>
                      </a:r>
                      <a:r>
                        <a:rPr lang="en-GB" sz="1200" b="1" i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desert/dessert </a:t>
                      </a:r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had jelly and ice-cream with sprinkles on the top.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5978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lang="en-GB" sz="100" b="1" spc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spc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spc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spc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49375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My mum is </a:t>
                      </a:r>
                      <a:r>
                        <a:rPr lang="en-GB" sz="1200" b="1" i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wary/weary </a:t>
                      </a:r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of the big dog next door.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44641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lang="en-GB" sz="100" b="1" spc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spc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spc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spc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30131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Mrs. Jones wondered </a:t>
                      </a:r>
                      <a:r>
                        <a:rPr lang="en-GB" sz="1200" b="1" i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whose/who’s </a:t>
                      </a:r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coat was on the floor.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7367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lang="en-GB" sz="1300" b="1" spc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spc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spc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spc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55787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</a:t>
                      </a:r>
                      <a:r>
                        <a:rPr lang="en-GB" sz="1200" b="1" i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dissent/descent </a:t>
                      </a:r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down the mountain was easier than the climb up.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299240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3CC95FAF-6C76-4732-9B2C-D0DBAE64FAFF}"/>
              </a:ext>
            </a:extLst>
          </p:cNvPr>
          <p:cNvGrpSpPr/>
          <p:nvPr/>
        </p:nvGrpSpPr>
        <p:grpSpPr>
          <a:xfrm>
            <a:off x="-59506" y="9245715"/>
            <a:ext cx="7443229" cy="689608"/>
            <a:chOff x="-59506" y="9245715"/>
            <a:chExt cx="7443229" cy="689608"/>
          </a:xfrm>
        </p:grpSpPr>
        <p:pic>
          <p:nvPicPr>
            <p:cNvPr id="5" name="Picture 4" descr="A picture containing food, shirt&#10;&#10;Description automatically generated">
              <a:extLst>
                <a:ext uri="{FF2B5EF4-FFF2-40B4-BE49-F238E27FC236}">
                  <a16:creationId xmlns:a16="http://schemas.microsoft.com/office/drawing/2014/main" id="{2FC569DE-A091-44BD-B9EC-255A19D106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17" y="9245715"/>
              <a:ext cx="1140483" cy="689608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DBAF8EC-B354-465D-9FF1-C6EACC54E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9506" y="9701218"/>
              <a:ext cx="1495876" cy="183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5000" rIns="90000" bIns="45000">
              <a:spAutoFit/>
            </a:bodyPr>
            <a:lstStyle>
              <a:lvl1pPr>
                <a:lnSpc>
                  <a:spcPct val="83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1pPr>
              <a:lvl2pPr>
                <a:lnSpc>
                  <a:spcPct val="83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2pPr>
              <a:lvl3pPr>
                <a:lnSpc>
                  <a:spcPct val="83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3pPr>
              <a:lvl4pPr>
                <a:lnSpc>
                  <a:spcPct val="83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4pPr>
              <a:lvl5pPr>
                <a:lnSpc>
                  <a:spcPct val="83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9pPr>
            </a:lstStyle>
            <a:p>
              <a:pPr eaLnBrk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r>
                <a:rPr lang="en-GB" altLang="en-US" sz="600" b="1">
                  <a:solidFill>
                    <a:srgbClr val="706F6F"/>
                  </a:solidFill>
                  <a:latin typeface="Century Gothic" panose="020B0502020202020204" pitchFamily="34" charset="0"/>
                </a:rPr>
                <a:t>© Classroom Secrets Limited 2020</a:t>
              </a:r>
              <a:endParaRPr lang="en-GB" altLang="en-US" sz="500" b="1">
                <a:solidFill>
                  <a:srgbClr val="706F6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0BDE442D-07A1-4D9B-AC90-39EAAE12C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723" y="9381344"/>
              <a:ext cx="6858000" cy="4986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>
              <a:lvl1pPr>
                <a:lnSpc>
                  <a:spcPct val="83000"/>
                </a:lnSpc>
                <a:spcAft>
                  <a:spcPts val="1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1pPr>
              <a:lvl2pPr>
                <a:lnSpc>
                  <a:spcPct val="83000"/>
                </a:lnSpc>
                <a:spcAft>
                  <a:spcPts val="113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2pPr>
              <a:lvl3pPr>
                <a:lnSpc>
                  <a:spcPct val="83000"/>
                </a:lnSpc>
                <a:spcAft>
                  <a:spcPts val="85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3pPr>
              <a:lvl4pPr>
                <a:lnSpc>
                  <a:spcPct val="83000"/>
                </a:lnSpc>
                <a:spcAft>
                  <a:spcPts val="57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4pPr>
              <a:lvl5pPr>
                <a:lnSpc>
                  <a:spcPct val="83000"/>
                </a:lnSpc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8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defRPr>
              </a:lvl9pPr>
            </a:lstStyle>
            <a:p>
              <a:pPr algn="ctr" defTabSz="457181">
                <a:lnSpc>
                  <a:spcPct val="100000"/>
                </a:lnSpc>
                <a:spcAft>
                  <a:spcPct val="0"/>
                </a:spcAft>
                <a:buClrTx/>
                <a:tabLst>
                  <a:tab pos="0" algn="l"/>
                  <a:tab pos="447656" algn="l"/>
                  <a:tab pos="896900" algn="l"/>
                  <a:tab pos="1346143" algn="l"/>
                  <a:tab pos="1795388" algn="l"/>
                  <a:tab pos="2244631" algn="l"/>
                  <a:tab pos="2693875" algn="l"/>
                  <a:tab pos="3143118" algn="l"/>
                  <a:tab pos="3592363" algn="l"/>
                  <a:tab pos="4041606" algn="l"/>
                  <a:tab pos="4490850" algn="l"/>
                  <a:tab pos="4940093" algn="l"/>
                  <a:tab pos="5389337" algn="l"/>
                  <a:tab pos="5838581" algn="l"/>
                  <a:tab pos="6287824" algn="l"/>
                  <a:tab pos="6737068" algn="l"/>
                  <a:tab pos="7186312" algn="l"/>
                  <a:tab pos="7635555" algn="l"/>
                  <a:tab pos="8084799" algn="l"/>
                  <a:tab pos="8534042" algn="l"/>
                  <a:tab pos="8983287" algn="l"/>
                </a:tabLst>
              </a:pPr>
              <a:r>
                <a:rPr lang="en-GB" altLang="en-US" sz="1100" b="1">
                  <a:solidFill>
                    <a:srgbClr val="706F6F"/>
                  </a:solidFill>
                  <a:latin typeface="Century Gothic" panose="020B0502020202020204" pitchFamily="34" charset="0"/>
                </a:rPr>
                <a:t>Visit</a:t>
              </a:r>
              <a:r>
                <a:rPr lang="en-GB" altLang="en-US" sz="1400" b="1">
                  <a:latin typeface="Century Gothic" panose="020B0502020202020204" pitchFamily="34" charset="0"/>
                </a:rPr>
                <a:t> </a:t>
              </a:r>
              <a:r>
                <a:rPr lang="en-GB" altLang="en-US" sz="1400" b="1">
                  <a:solidFill>
                    <a:srgbClr val="1D619C"/>
                  </a:solidFill>
                  <a:latin typeface="Century Gothic" panose="020B0502020202020204" pitchFamily="34" charset="0"/>
                </a:rPr>
                <a:t>kids.classroomsecrets.co.uk </a:t>
              </a:r>
              <a:r>
                <a:rPr lang="en-GB" altLang="en-US" sz="1100" b="1">
                  <a:solidFill>
                    <a:srgbClr val="706F6F"/>
                  </a:solidFill>
                  <a:latin typeface="Century Gothic" panose="020B0502020202020204" pitchFamily="34" charset="0"/>
                </a:rPr>
                <a:t>for online games to support learning.</a:t>
              </a:r>
            </a:p>
            <a:p>
              <a:pPr algn="ctr" defTabSz="457181">
                <a:lnSpc>
                  <a:spcPct val="100000"/>
                </a:lnSpc>
                <a:spcAft>
                  <a:spcPct val="0"/>
                </a:spcAft>
                <a:buClrTx/>
                <a:tabLst>
                  <a:tab pos="0" algn="l"/>
                  <a:tab pos="447656" algn="l"/>
                  <a:tab pos="896900" algn="l"/>
                  <a:tab pos="1346143" algn="l"/>
                  <a:tab pos="1795388" algn="l"/>
                  <a:tab pos="2244631" algn="l"/>
                  <a:tab pos="2693875" algn="l"/>
                  <a:tab pos="3143118" algn="l"/>
                  <a:tab pos="3592363" algn="l"/>
                  <a:tab pos="4041606" algn="l"/>
                  <a:tab pos="4490850" algn="l"/>
                  <a:tab pos="4940093" algn="l"/>
                  <a:tab pos="5389337" algn="l"/>
                  <a:tab pos="5838581" algn="l"/>
                  <a:tab pos="6287824" algn="l"/>
                  <a:tab pos="6737068" algn="l"/>
                  <a:tab pos="7186312" algn="l"/>
                  <a:tab pos="7635555" algn="l"/>
                  <a:tab pos="8084799" algn="l"/>
                  <a:tab pos="8534042" algn="l"/>
                  <a:tab pos="8983287" algn="l"/>
                </a:tabLst>
              </a:pPr>
              <a:endParaRPr lang="en-GB" altLang="en-US" sz="200" b="1">
                <a:solidFill>
                  <a:srgbClr val="F76756"/>
                </a:solidFill>
                <a:latin typeface="Century Gothic" panose="020B0502020202020204" pitchFamily="34" charset="0"/>
              </a:endParaRPr>
            </a:p>
            <a:p>
              <a:pPr algn="ctr" defTabSz="457181">
                <a:lnSpc>
                  <a:spcPct val="100000"/>
                </a:lnSpc>
                <a:spcAft>
                  <a:spcPct val="0"/>
                </a:spcAft>
                <a:buClrTx/>
                <a:tabLst>
                  <a:tab pos="0" algn="l"/>
                  <a:tab pos="447656" algn="l"/>
                  <a:tab pos="896900" algn="l"/>
                  <a:tab pos="1346143" algn="l"/>
                  <a:tab pos="1795388" algn="l"/>
                  <a:tab pos="2244631" algn="l"/>
                  <a:tab pos="2693875" algn="l"/>
                  <a:tab pos="3143118" algn="l"/>
                  <a:tab pos="3592363" algn="l"/>
                  <a:tab pos="4041606" algn="l"/>
                  <a:tab pos="4490850" algn="l"/>
                  <a:tab pos="4940093" algn="l"/>
                  <a:tab pos="5389337" algn="l"/>
                  <a:tab pos="5838581" algn="l"/>
                  <a:tab pos="6287824" algn="l"/>
                  <a:tab pos="6737068" algn="l"/>
                  <a:tab pos="7186312" algn="l"/>
                  <a:tab pos="7635555" algn="l"/>
                  <a:tab pos="8084799" algn="l"/>
                  <a:tab pos="8534042" algn="l"/>
                  <a:tab pos="8983287" algn="l"/>
                </a:tabLst>
              </a:pPr>
              <a:r>
                <a:rPr lang="en-GB" altLang="en-US" sz="1000" b="1">
                  <a:solidFill>
                    <a:srgbClr val="F76756"/>
                  </a:solidFill>
                  <a:latin typeface="Century Gothic" panose="020B0502020202020204" pitchFamily="34" charset="0"/>
                </a:rPr>
                <a:t>Join our        Group: </a:t>
              </a:r>
              <a:r>
                <a:rPr lang="en-GB" altLang="en-US" sz="1000" b="1">
                  <a:solidFill>
                    <a:srgbClr val="00B2CE"/>
                  </a:solidFill>
                  <a:latin typeface="Century Gothic" panose="020B0502020202020204" pitchFamily="34" charset="0"/>
                </a:rPr>
                <a:t>Coronavirus Home Learning Support for Teachers and Parents</a:t>
              </a:r>
              <a:endParaRPr lang="en-GB" altLang="en-US" sz="900" b="1">
                <a:solidFill>
                  <a:srgbClr val="00B2CE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8" name="Picture 7" descr="A picture containing object, kit, drawing&#10;&#10;Description automatically generated">
              <a:extLst>
                <a:ext uri="{FF2B5EF4-FFF2-40B4-BE49-F238E27FC236}">
                  <a16:creationId xmlns:a16="http://schemas.microsoft.com/office/drawing/2014/main" id="{DEFEF1DF-CE9E-453F-A9C0-B57FA7B5C3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2548" y="9656909"/>
              <a:ext cx="199599" cy="199599"/>
            </a:xfrm>
            <a:prstGeom prst="rect">
              <a:avLst/>
            </a:prstGeom>
          </p:spPr>
        </p:pic>
      </p:grpSp>
      <p:graphicFrame>
        <p:nvGraphicFramePr>
          <p:cNvPr id="13" name="Table 3">
            <a:extLst>
              <a:ext uri="{FF2B5EF4-FFF2-40B4-BE49-F238E27FC236}">
                <a16:creationId xmlns:a16="http://schemas.microsoft.com/office/drawing/2014/main" id="{B3261E59-BD52-43F4-91C9-3A0DD1E6F7F1}"/>
              </a:ext>
            </a:extLst>
          </p:cNvPr>
          <p:cNvGraphicFramePr>
            <a:graphicFrameLocks noGrp="1"/>
          </p:cNvGraphicFramePr>
          <p:nvPr/>
        </p:nvGraphicFramePr>
        <p:xfrm>
          <a:off x="279126" y="3804107"/>
          <a:ext cx="5334495" cy="22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317">
                  <a:extLst>
                    <a:ext uri="{9D8B030D-6E8A-4147-A177-3AD203B41FA5}">
                      <a16:colId xmlns:a16="http://schemas.microsoft.com/office/drawing/2014/main" val="654134650"/>
                    </a:ext>
                  </a:extLst>
                </a:gridCol>
                <a:gridCol w="4882078">
                  <a:extLst>
                    <a:ext uri="{9D8B030D-6E8A-4147-A177-3AD203B41FA5}">
                      <a16:colId xmlns:a16="http://schemas.microsoft.com/office/drawing/2014/main" val="4181146785"/>
                    </a:ext>
                  </a:extLst>
                </a:gridCol>
                <a:gridCol w="129100">
                  <a:extLst>
                    <a:ext uri="{9D8B030D-6E8A-4147-A177-3AD203B41FA5}">
                      <a16:colId xmlns:a16="http://schemas.microsoft.com/office/drawing/2014/main" val="1123484930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My teacher liked the first  </a:t>
                      </a:r>
                      <a:r>
                        <a:rPr lang="en-GB" sz="1200" b="1" spc="-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_________________________</a:t>
                      </a:r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  of my writing.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5978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49375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made a  </a:t>
                      </a:r>
                      <a:r>
                        <a:rPr lang="en-GB" sz="1200" b="1" spc="-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_________________________</a:t>
                      </a:r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when I sold my bicycle online.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44641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30131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My grandma likes to sit where there isn’t a  </a:t>
                      </a:r>
                      <a:r>
                        <a:rPr lang="en-GB" sz="1200" b="1" spc="-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_________________________</a:t>
                      </a:r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.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7367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55787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the Bible, the </a:t>
                      </a:r>
                      <a:r>
                        <a:rPr lang="en-GB" sz="1200" b="1" spc="-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__________________________</a:t>
                      </a:r>
                      <a:r>
                        <a:rPr lang="en-GB" sz="12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Noah warned people about the great flood.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299240"/>
                  </a:ext>
                </a:extLst>
              </a:tr>
            </a:tbl>
          </a:graphicData>
        </a:graphic>
      </p:graphicFrame>
      <p:graphicFrame>
        <p:nvGraphicFramePr>
          <p:cNvPr id="2" name="Table 10">
            <a:extLst>
              <a:ext uri="{FF2B5EF4-FFF2-40B4-BE49-F238E27FC236}">
                <a16:creationId xmlns:a16="http://schemas.microsoft.com/office/drawing/2014/main" id="{FAC540B1-42E8-40BC-ADF3-10E74E0A1849}"/>
              </a:ext>
            </a:extLst>
          </p:cNvPr>
          <p:cNvGraphicFramePr>
            <a:graphicFrameLocks noGrp="1"/>
          </p:cNvGraphicFramePr>
          <p:nvPr/>
        </p:nvGraphicFramePr>
        <p:xfrm>
          <a:off x="5513443" y="4067758"/>
          <a:ext cx="1065431" cy="169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5431">
                  <a:extLst>
                    <a:ext uri="{9D8B030D-6E8A-4147-A177-3AD203B41FA5}">
                      <a16:colId xmlns:a16="http://schemas.microsoft.com/office/drawing/2014/main" val="306349311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profit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1022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84758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prophet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51406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68693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draught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73330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012417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draft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962441"/>
                  </a:ext>
                </a:extLst>
              </a:tr>
            </a:tbl>
          </a:graphicData>
        </a:graphic>
      </p:graphicFrame>
      <p:graphicFrame>
        <p:nvGraphicFramePr>
          <p:cNvPr id="16" name="Table 3">
            <a:extLst>
              <a:ext uri="{FF2B5EF4-FFF2-40B4-BE49-F238E27FC236}">
                <a16:creationId xmlns:a16="http://schemas.microsoft.com/office/drawing/2014/main" id="{ADF2B77E-FC9E-4BA9-89FF-D8FBE9A0982D}"/>
              </a:ext>
            </a:extLst>
          </p:cNvPr>
          <p:cNvGraphicFramePr>
            <a:graphicFrameLocks noGrp="1"/>
          </p:cNvGraphicFramePr>
          <p:nvPr/>
        </p:nvGraphicFramePr>
        <p:xfrm>
          <a:off x="261126" y="6785964"/>
          <a:ext cx="6335748" cy="22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09">
                  <a:extLst>
                    <a:ext uri="{9D8B030D-6E8A-4147-A177-3AD203B41FA5}">
                      <a16:colId xmlns:a16="http://schemas.microsoft.com/office/drawing/2014/main" val="654134650"/>
                    </a:ext>
                  </a:extLst>
                </a:gridCol>
                <a:gridCol w="5032844">
                  <a:extLst>
                    <a:ext uri="{9D8B030D-6E8A-4147-A177-3AD203B41FA5}">
                      <a16:colId xmlns:a16="http://schemas.microsoft.com/office/drawing/2014/main" val="4181146785"/>
                    </a:ext>
                  </a:extLst>
                </a:gridCol>
                <a:gridCol w="637695">
                  <a:extLst>
                    <a:ext uri="{9D8B030D-6E8A-4147-A177-3AD203B41FA5}">
                      <a16:colId xmlns:a16="http://schemas.microsoft.com/office/drawing/2014/main" val="112348493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22262882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butcher’s knives were made from steal.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5978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49375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My brother likes to eat serial for breakfast.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44641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30131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whether has been awful this week.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73676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55787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guided reading, we have to read the text allowed.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299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3543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F80D5D-438E-4333-810B-6D9AF55307B3}"/>
</file>

<file path=customXml/itemProps2.xml><?xml version="1.0" encoding="utf-8"?>
<ds:datastoreItem xmlns:ds="http://schemas.openxmlformats.org/officeDocument/2006/customXml" ds:itemID="{93F944D0-7C02-4C59-925B-7EAEAC1759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6AE9E3-6908-4E2F-8885-35F1258663F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253</Words>
  <Application>Microsoft Office PowerPoint</Application>
  <PresentationFormat>A4 Paper (210x297 mm)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5 - Tuesday - Homophones Worksheet</dc:title>
  <dc:creator>Emily Rigby</dc:creator>
  <cp:lastModifiedBy>Emily Rigby</cp:lastModifiedBy>
  <cp:revision>1</cp:revision>
  <dcterms:created xsi:type="dcterms:W3CDTF">2020-05-06T13:12:16Z</dcterms:created>
  <dcterms:modified xsi:type="dcterms:W3CDTF">2020-05-06T13:13:59Z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